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6"/>
  </p:notesMasterIdLst>
  <p:sldIdLst>
    <p:sldId id="260" r:id="rId2"/>
    <p:sldId id="257" r:id="rId3"/>
    <p:sldId id="262" r:id="rId4"/>
    <p:sldId id="261" r:id="rId5"/>
    <p:sldId id="263" r:id="rId6"/>
    <p:sldId id="264" r:id="rId7"/>
    <p:sldId id="280" r:id="rId8"/>
    <p:sldId id="28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19FF0-B651-4599-8821-9452FD94DA25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2693-3950-4E3F-AF47-CCAD436E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ihywtixUY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1 – Aug 15,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41499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Do Now </a:t>
            </a:r>
          </a:p>
          <a:p>
            <a:pPr lvl="1"/>
            <a:r>
              <a:rPr lang="en-US" b="1" dirty="0" smtClean="0"/>
              <a:t>Complete a contact file card with the following information: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Your name:</a:t>
            </a:r>
          </a:p>
          <a:p>
            <a:pPr lvl="1"/>
            <a:r>
              <a:rPr lang="en-US" b="1" dirty="0" smtClean="0"/>
              <a:t>Your preferred email address: </a:t>
            </a:r>
          </a:p>
          <a:p>
            <a:pPr lvl="1"/>
            <a:r>
              <a:rPr lang="en-US" b="1" dirty="0" smtClean="0"/>
              <a:t>Mom’s Name:				Mom’s best contact phone number and time:</a:t>
            </a:r>
          </a:p>
          <a:p>
            <a:pPr lvl="1"/>
            <a:r>
              <a:rPr lang="en-US" b="1" dirty="0" smtClean="0"/>
              <a:t>Mom’s email:</a:t>
            </a:r>
          </a:p>
          <a:p>
            <a:pPr lvl="1"/>
            <a:r>
              <a:rPr lang="en-US" b="1" dirty="0" smtClean="0"/>
              <a:t>Dad’s Name:				Dad’s best contact phone number and time:</a:t>
            </a:r>
          </a:p>
          <a:p>
            <a:pPr lvl="1"/>
            <a:r>
              <a:rPr lang="en-US" b="1" dirty="0" smtClean="0"/>
              <a:t>Dad’s email: </a:t>
            </a:r>
          </a:p>
          <a:p>
            <a:pPr lvl="1"/>
            <a:r>
              <a:rPr lang="en-US" b="1" dirty="0" smtClean="0"/>
              <a:t>What is Albert’s Life Lesson For August? (#1)?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Then Access the syllabus online				</a:t>
            </a:r>
            <a:endParaRPr lang="en-US" b="1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measure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Uncertainty depends on the measurement device used and on </a:t>
            </a:r>
            <a:r>
              <a:rPr lang="en-US" b="1" i="1" dirty="0" smtClean="0"/>
              <a:t>how</a:t>
            </a:r>
            <a:r>
              <a:rPr lang="en-US" b="1" dirty="0" smtClean="0"/>
              <a:t> it is used to measure.</a:t>
            </a:r>
          </a:p>
          <a:p>
            <a:r>
              <a:rPr lang="en-US" b="1" dirty="0" smtClean="0"/>
              <a:t>Identify the smallest gradation marked on the measurement device.</a:t>
            </a:r>
          </a:p>
          <a:p>
            <a:r>
              <a:rPr lang="en-US" b="1" dirty="0" smtClean="0"/>
              <a:t>Measure to this level of precision (certain measurement)</a:t>
            </a:r>
          </a:p>
          <a:p>
            <a:r>
              <a:rPr lang="en-US" b="1" dirty="0" smtClean="0"/>
              <a:t>Add </a:t>
            </a:r>
            <a:r>
              <a:rPr lang="en-US" b="1" u="sng" dirty="0" smtClean="0"/>
              <a:t>one more digit as an estimation</a:t>
            </a:r>
            <a:r>
              <a:rPr lang="en-US" b="1" dirty="0" smtClean="0"/>
              <a:t> of the true measurement’s location between the smallest gradation marks. (source of uncertainty)</a:t>
            </a:r>
          </a:p>
          <a:p>
            <a:r>
              <a:rPr lang="en-US" b="1" dirty="0" smtClean="0"/>
              <a:t>Try to decide on one of the five statements below. If you can’t decide between two statements, use the odd digit between.</a:t>
            </a:r>
          </a:p>
          <a:p>
            <a:r>
              <a:rPr lang="en-US" b="1" dirty="0" smtClean="0"/>
              <a:t>0 right on the line, 2 just above the line, 4 almost halfway, 6 a little more than halfway, 8 nearly to the next line.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5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</a:t>
            </a:r>
          </a:p>
        </p:txBody>
      </p:sp>
      <p:pic>
        <p:nvPicPr>
          <p:cNvPr id="2150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95475"/>
            <a:ext cx="5181600" cy="4211638"/>
          </a:xfrm>
        </p:spPr>
      </p:pic>
      <p:pic>
        <p:nvPicPr>
          <p:cNvPr id="2150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588" y="1825625"/>
            <a:ext cx="758825" cy="4351338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5" r="36847" b="67589"/>
          <a:stretch/>
        </p:blipFill>
        <p:spPr bwMode="auto">
          <a:xfrm>
            <a:off x="4239553" y="365125"/>
            <a:ext cx="2962141" cy="37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166" r="1473" b="32062"/>
          <a:stretch/>
        </p:blipFill>
        <p:spPr bwMode="auto">
          <a:xfrm>
            <a:off x="9313829" y="1895475"/>
            <a:ext cx="2803318" cy="30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Determining Significant Figures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b="1" dirty="0"/>
              <a:t>Significant figures (digits)</a:t>
            </a:r>
            <a:r>
              <a:rPr lang="en-US" dirty="0"/>
              <a:t> –</a:t>
            </a:r>
            <a:r>
              <a:rPr lang="en-US" b="1" dirty="0"/>
              <a:t>the digits that are known with certainty plus one digit whose value has been estimated in a measured value.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How to determine the number of sig figs:</a:t>
            </a:r>
          </a:p>
          <a:p>
            <a:pPr lvl="1">
              <a:defRPr/>
            </a:pPr>
            <a:r>
              <a:rPr lang="en-US" b="1" dirty="0" smtClean="0"/>
              <a:t>The </a:t>
            </a:r>
            <a:r>
              <a:rPr lang="en-US" b="1" dirty="0"/>
              <a:t>digits of a measured number indicate the level of precision for the measurement.</a:t>
            </a:r>
          </a:p>
          <a:p>
            <a:pPr lvl="1">
              <a:defRPr/>
            </a:pPr>
            <a:r>
              <a:rPr lang="en-US" b="1" dirty="0"/>
              <a:t>All non-zero numbers are significant.</a:t>
            </a:r>
          </a:p>
          <a:p>
            <a:pPr lvl="1">
              <a:defRPr/>
            </a:pPr>
            <a:r>
              <a:rPr lang="en-US" b="1" dirty="0"/>
              <a:t>Leading zeros are never significant.</a:t>
            </a:r>
          </a:p>
          <a:p>
            <a:pPr lvl="1">
              <a:defRPr/>
            </a:pPr>
            <a:r>
              <a:rPr lang="en-US" b="1" dirty="0"/>
              <a:t>Confined zeros are always significant.</a:t>
            </a:r>
          </a:p>
          <a:p>
            <a:pPr lvl="1">
              <a:defRPr/>
            </a:pPr>
            <a:r>
              <a:rPr lang="en-US" b="1" dirty="0"/>
              <a:t>Trailing zeros are significant if and only if a decimal point is </a:t>
            </a:r>
            <a:r>
              <a:rPr lang="en-US" b="1" dirty="0" smtClean="0"/>
              <a:t>present.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Ambiguous numbers like 300 mL can be made clear by using a decimal point, a line over the last significant digit, or using scientific notation.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47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identifying sigfigs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400" b="1" dirty="0"/>
              <a:t>40.7 </a:t>
            </a:r>
            <a:r>
              <a:rPr lang="en-US" sz="2400" b="1" dirty="0" smtClean="0"/>
              <a:t>L</a:t>
            </a:r>
            <a:endParaRPr lang="en-US" sz="2400" b="1" dirty="0"/>
          </a:p>
          <a:p>
            <a:pPr marL="285750" indent="-285750"/>
            <a:r>
              <a:rPr lang="en-US" sz="2400" b="1" dirty="0" smtClean="0"/>
              <a:t>0.095 </a:t>
            </a:r>
            <a:r>
              <a:rPr lang="en-US" sz="2400" b="1" dirty="0"/>
              <a:t>987 </a:t>
            </a:r>
            <a:r>
              <a:rPr lang="en-US" sz="2400" b="1" dirty="0" smtClean="0"/>
              <a:t>m</a:t>
            </a:r>
            <a:endParaRPr lang="en-US" sz="2400" b="1" dirty="0"/>
          </a:p>
          <a:p>
            <a:pPr marL="285750" indent="-285750"/>
            <a:r>
              <a:rPr lang="en-US" sz="2400" b="1" dirty="0"/>
              <a:t>250. cm</a:t>
            </a:r>
          </a:p>
          <a:p>
            <a:pPr marL="285750" indent="-285750"/>
            <a:r>
              <a:rPr lang="en-US" sz="2400" b="1" dirty="0" smtClean="0"/>
              <a:t>87 </a:t>
            </a:r>
            <a:r>
              <a:rPr lang="en-US" sz="2400" b="1" dirty="0"/>
              <a:t>009 km</a:t>
            </a:r>
          </a:p>
          <a:p>
            <a:pPr marL="285750" indent="-285750"/>
            <a:r>
              <a:rPr lang="en-US" sz="2400" b="1" dirty="0" smtClean="0"/>
              <a:t>85.00 </a:t>
            </a:r>
            <a:r>
              <a:rPr lang="en-US" sz="2400" b="1" dirty="0"/>
              <a:t>g </a:t>
            </a:r>
          </a:p>
          <a:p>
            <a:pPr marL="285750" indent="-285750"/>
            <a:r>
              <a:rPr lang="en-US" sz="2400" b="1" dirty="0"/>
              <a:t>9.000 000 000 mm </a:t>
            </a:r>
          </a:p>
          <a:p>
            <a:pPr marL="285750" indent="-285750"/>
            <a:r>
              <a:rPr lang="en-US" sz="2400" b="1" dirty="0"/>
              <a:t>0.0009 kg </a:t>
            </a:r>
          </a:p>
          <a:p>
            <a:pPr marL="285750" indent="-285750"/>
            <a:r>
              <a:rPr lang="en-US" sz="2400" b="1" dirty="0"/>
              <a:t>2000  cm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2391508"/>
            <a:ext cx="10290175" cy="4060092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A clear way to report numbers that are either very large or very small, or numbers with an ambiguous number of significant figures</a:t>
            </a:r>
          </a:p>
          <a:p>
            <a:r>
              <a:rPr lang="en-US" sz="2000" b="1" dirty="0" smtClean="0"/>
              <a:t>Two parts: </a:t>
            </a:r>
            <a:r>
              <a:rPr lang="en-US" sz="2000" b="1" u="sng" dirty="0" smtClean="0"/>
              <a:t>Mantissa</a:t>
            </a:r>
            <a:r>
              <a:rPr lang="en-US" sz="2000" b="1" dirty="0" smtClean="0"/>
              <a:t> x 10</a:t>
            </a:r>
            <a:r>
              <a:rPr lang="en-US" sz="2000" b="1" u="sng" baseline="30000" dirty="0" smtClean="0"/>
              <a:t>exponent</a:t>
            </a:r>
          </a:p>
          <a:p>
            <a:r>
              <a:rPr lang="en-US" sz="2000" b="1" dirty="0" smtClean="0"/>
              <a:t>Mantissa, or decimal part, is a number with </a:t>
            </a:r>
            <a:r>
              <a:rPr lang="en-US" sz="2000" b="1" u="sng" dirty="0" smtClean="0"/>
              <a:t>one non-zero digit to the left</a:t>
            </a:r>
            <a:r>
              <a:rPr lang="en-US" sz="2000" b="1" dirty="0" smtClean="0"/>
              <a:t> of the decimal point that contains </a:t>
            </a:r>
            <a:r>
              <a:rPr lang="en-US" sz="2000" b="1" u="sng" dirty="0" smtClean="0"/>
              <a:t>all significant digits</a:t>
            </a:r>
            <a:r>
              <a:rPr lang="en-US" sz="2000" b="1" dirty="0" smtClean="0"/>
              <a:t>, and only significant digits</a:t>
            </a:r>
          </a:p>
          <a:p>
            <a:r>
              <a:rPr lang="en-US" sz="2000" b="1" dirty="0" smtClean="0"/>
              <a:t>Exponent indicates the decimal place location for the digits. </a:t>
            </a:r>
          </a:p>
          <a:p>
            <a:r>
              <a:rPr lang="en-US" sz="2000" b="1" dirty="0" smtClean="0"/>
              <a:t>Exponent = number of places the decimal point must move to be placed to the right of the first significant figure</a:t>
            </a:r>
          </a:p>
          <a:p>
            <a:r>
              <a:rPr lang="en-US" sz="2000" b="1" u="sng" dirty="0" smtClean="0"/>
              <a:t>Large numbers have positive exponents and small numbers have negative exponents.</a:t>
            </a:r>
          </a:p>
          <a:p>
            <a:r>
              <a:rPr lang="en-US" sz="2000" b="1" dirty="0" smtClean="0"/>
              <a:t>2000 cm </a:t>
            </a:r>
            <a:r>
              <a:rPr lang="en-US" sz="2000" b="1" dirty="0" smtClean="0">
                <a:sym typeface="Wingdings" panose="05000000000000000000" pitchFamily="2" charset="2"/>
              </a:rPr>
              <a:t> 2.00 x 10</a:t>
            </a:r>
            <a:r>
              <a:rPr lang="en-US" sz="2000" b="1" baseline="30000" dirty="0" smtClean="0">
                <a:sym typeface="Wingdings" panose="05000000000000000000" pitchFamily="2" charset="2"/>
              </a:rPr>
              <a:t>3</a:t>
            </a:r>
            <a:r>
              <a:rPr lang="en-US" sz="2000" b="1" dirty="0" smtClean="0">
                <a:sym typeface="Wingdings" panose="05000000000000000000" pitchFamily="2" charset="2"/>
              </a:rPr>
              <a:t> cm  makes the significance clear.</a:t>
            </a:r>
            <a:endParaRPr lang="en-US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721969" y="5657671"/>
            <a:ext cx="314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 err="1" smtClean="0">
                <a:solidFill>
                  <a:srgbClr val="FF0000"/>
                </a:solidFill>
              </a:rPr>
              <a:t>Sci</a:t>
            </a:r>
            <a:r>
              <a:rPr lang="en-US" dirty="0" smtClean="0">
                <a:solidFill>
                  <a:srgbClr val="FF0000"/>
                </a:solidFill>
              </a:rPr>
              <a:t> Not if you need clarity  or you need to use more than 3 zeros.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Multiplication/Division with Significant Figures (also power and roots)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Perform the calculation indicated.</a:t>
            </a:r>
          </a:p>
          <a:p>
            <a:r>
              <a:rPr lang="en-US" b="1" dirty="0" smtClean="0"/>
              <a:t>Round your answer to the same number of significant figures as the number with the </a:t>
            </a:r>
            <a:r>
              <a:rPr lang="en-US" b="1" u="sng" dirty="0" smtClean="0"/>
              <a:t>least number of significant figures</a:t>
            </a:r>
            <a:r>
              <a:rPr lang="en-US" b="1" dirty="0" smtClean="0"/>
              <a:t> that was used in the calculation.</a:t>
            </a:r>
          </a:p>
          <a:p>
            <a:r>
              <a:rPr lang="en-US" b="1" dirty="0" smtClean="0"/>
              <a:t>DO NOT report all digits shown in your calculator</a:t>
            </a:r>
          </a:p>
          <a:p>
            <a:r>
              <a:rPr lang="en-US" b="1" dirty="0" smtClean="0"/>
              <a:t>Round down for 4 or below.</a:t>
            </a:r>
          </a:p>
          <a:p>
            <a:r>
              <a:rPr lang="en-US" b="1" dirty="0" smtClean="0"/>
              <a:t>Round up for 5 and above. </a:t>
            </a:r>
          </a:p>
          <a:p>
            <a:r>
              <a:rPr lang="en-US" b="1" dirty="0" smtClean="0"/>
              <a:t>Ex: 1.92 m x 11.53 m = 22.1376 m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(If a large set of data </a:t>
            </a:r>
            <a:r>
              <a:rPr lang="en-US" b="1" u="sng" dirty="0" smtClean="0"/>
              <a:t>ends in 5’s</a:t>
            </a:r>
            <a:r>
              <a:rPr lang="en-US" b="1" dirty="0" smtClean="0"/>
              <a:t>, rounding up on all fives can introduce an error. In these cases, apply the odd-even rule for the digit just before the 5, Even rounds down, Odd up.)</a:t>
            </a:r>
          </a:p>
        </p:txBody>
      </p:sp>
    </p:spTree>
    <p:extLst>
      <p:ext uri="{BB962C8B-B14F-4D97-AF65-F5344CB8AC3E}">
        <p14:creationId xmlns:p14="http://schemas.microsoft.com/office/powerpoint/2010/main" val="22170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Addition/Subtraction with Significant Figures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Perform the calculation indicated.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Round your answer to the same number of decimal places as the number with the </a:t>
            </a:r>
            <a:r>
              <a:rPr lang="en-US" b="1" u="sng" dirty="0"/>
              <a:t>least precise decimal place</a:t>
            </a:r>
            <a:r>
              <a:rPr lang="en-US" b="1" dirty="0"/>
              <a:t> that was used in the calculation</a:t>
            </a:r>
            <a:r>
              <a:rPr lang="en-US" b="1" dirty="0" smtClean="0"/>
              <a:t>.</a:t>
            </a:r>
          </a:p>
          <a:p>
            <a:pPr lvl="1">
              <a:defRPr/>
            </a:pPr>
            <a:r>
              <a:rPr lang="en-US" b="1" dirty="0"/>
              <a:t>Decimal places (place value)</a:t>
            </a:r>
            <a:r>
              <a:rPr lang="en-US" dirty="0"/>
              <a:t> – </a:t>
            </a:r>
            <a:r>
              <a:rPr lang="en-US" b="1" dirty="0"/>
              <a:t>the number of digits after the decimal </a:t>
            </a:r>
            <a:r>
              <a:rPr lang="en-US" b="1" dirty="0" smtClean="0"/>
              <a:t>point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DO NOT report all digits shown in your calculator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number of significant figures may increase or decrease</a:t>
            </a:r>
            <a:r>
              <a:rPr lang="en-US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Hint: Remove any scientific notation, then add/subtract numbers </a:t>
            </a:r>
            <a:r>
              <a:rPr lang="en-US" b="1" u="sng" dirty="0" smtClean="0"/>
              <a:t>vertically</a:t>
            </a:r>
            <a:r>
              <a:rPr lang="en-US" b="1" dirty="0" smtClean="0"/>
              <a:t>. The place with a significant digit for all numbers is the place to round your answer.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Ex: </a:t>
            </a:r>
            <a:r>
              <a:rPr lang="en-US" b="1" dirty="0" smtClean="0"/>
              <a:t>0.92 </a:t>
            </a:r>
            <a:r>
              <a:rPr lang="en-US" b="1" dirty="0"/>
              <a:t>m </a:t>
            </a:r>
            <a:r>
              <a:rPr lang="en-US" b="1" dirty="0" smtClean="0"/>
              <a:t>+ 1.503 </a:t>
            </a:r>
            <a:r>
              <a:rPr lang="en-US" b="1" dirty="0"/>
              <a:t>m </a:t>
            </a:r>
            <a:r>
              <a:rPr lang="en-US" b="1" dirty="0" smtClean="0"/>
              <a:t>= 2.423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44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Multistep problems with mixed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 general, keep extra digits for intermediate results, while at the same time noting which place is significant by underlining that digit.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(0.125 + 1.30)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(550 + 82.2)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x 0.125 + 1.30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Ex: 3.252 x 550 + 82.2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Often it is easiest to just not clear your calculator for intermediate results.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Rule of thumb: Follow significance throughout, but </a:t>
            </a:r>
            <a:r>
              <a:rPr lang="en-US" b="1" u="sng" dirty="0" smtClean="0"/>
              <a:t>don’t </a:t>
            </a:r>
            <a:r>
              <a:rPr lang="en-US" b="1" i="1" u="sng" dirty="0" smtClean="0"/>
              <a:t>round</a:t>
            </a:r>
            <a:r>
              <a:rPr lang="en-US" b="1" u="sng" dirty="0" smtClean="0"/>
              <a:t> until the end.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959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Unit Conversions (Factor-Label method)</a:t>
            </a:r>
            <a:endParaRPr lang="en-US" sz="40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“Times sign, draw the line, copy the unit.”</a:t>
            </a:r>
          </a:p>
          <a:p>
            <a:r>
              <a:rPr lang="en-US" b="1" dirty="0" smtClean="0"/>
              <a:t>Variations on the theme</a:t>
            </a:r>
          </a:p>
          <a:p>
            <a:pPr lvl="1"/>
            <a:r>
              <a:rPr lang="en-US" b="1" dirty="0" smtClean="0"/>
              <a:t>Multistep conversions</a:t>
            </a:r>
          </a:p>
          <a:p>
            <a:pPr lvl="1"/>
            <a:r>
              <a:rPr lang="en-US" b="1" dirty="0" smtClean="0"/>
              <a:t>Metric conversions using prefixes</a:t>
            </a:r>
          </a:p>
          <a:p>
            <a:pPr lvl="1"/>
            <a:r>
              <a:rPr lang="en-US" b="1" dirty="0" smtClean="0"/>
              <a:t>Metric to English conversions</a:t>
            </a:r>
          </a:p>
          <a:p>
            <a:pPr lvl="1"/>
            <a:r>
              <a:rPr lang="en-US" b="1" dirty="0" smtClean="0"/>
              <a:t>Squared unit conversions</a:t>
            </a:r>
          </a:p>
          <a:p>
            <a:pPr lvl="1"/>
            <a:r>
              <a:rPr lang="en-US" b="1" dirty="0" smtClean="0"/>
              <a:t>Ratio unit conversions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67605" y="538181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m = 100 cm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mL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= 1 cm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= 1 cc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m = 1000 mm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 g of water = 1 mL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1000 m = 1 km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applies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to L and g also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Multistep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“Times sign, draw the line, copy the unit.”</a:t>
            </a:r>
          </a:p>
          <a:p>
            <a:r>
              <a:rPr lang="en-US" b="1" dirty="0" smtClean="0"/>
              <a:t>If you do not know of the equivalence between the measured unit, and the target unit, consider a third unit that has an equivalence with both.</a:t>
            </a:r>
          </a:p>
          <a:p>
            <a:r>
              <a:rPr lang="en-US" b="1" dirty="0" smtClean="0"/>
              <a:t>Ex: convert 4.75 miles to inches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4101" y="4107539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75019" y="4291063"/>
            <a:ext cx="1043188" cy="109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1544" y="4105390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83498" y="4288915"/>
            <a:ext cx="1043188" cy="109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0023" y="4105391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377" y="5125791"/>
            <a:ext cx="129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4.75 miles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33350" y="5306096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90928" y="5351815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9115" y="539045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8350" y="5390452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09115" y="5379212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12319" y="5118020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08460" y="5190900"/>
            <a:ext cx="193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300960 inches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8036" y="5316827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45614" y="5362546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3801" y="5401183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0310" y="5401183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63801" y="5389943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3585" y="5003335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5998" y="5001293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inches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49525" y="4986910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41177" y="4948273"/>
            <a:ext cx="8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5280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913031" y="4939179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47097" y="5759784"/>
            <a:ext cx="415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301000 inches  = 3.01 x 10</a:t>
            </a:r>
            <a:r>
              <a:rPr lang="en-US" baseline="30000" dirty="0" smtClean="0"/>
              <a:t>5</a:t>
            </a:r>
            <a:r>
              <a:rPr lang="en-US" dirty="0" smtClean="0"/>
              <a:t>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/>
      <p:bldP spid="13" grpId="0"/>
      <p:bldP spid="16" grpId="0"/>
      <p:bldP spid="17" grpId="0" animBg="1"/>
      <p:bldP spid="19" grpId="0"/>
      <p:bldP spid="20" grpId="0"/>
      <p:bldP spid="32" grpId="0"/>
      <p:bldP spid="33" grpId="0"/>
      <p:bldP spid="34" grpId="0"/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Course Overview Objectives</a:t>
            </a:r>
          </a:p>
          <a:p>
            <a:pPr lvl="1"/>
            <a:r>
              <a:rPr lang="en-US" b="1" dirty="0" smtClean="0"/>
              <a:t>Know how the units of the course for the year are organized</a:t>
            </a:r>
          </a:p>
          <a:p>
            <a:pPr lvl="1"/>
            <a:r>
              <a:rPr lang="en-US" b="1" dirty="0" smtClean="0"/>
              <a:t>Know how the course will be evaluated</a:t>
            </a:r>
          </a:p>
          <a:p>
            <a:pPr lvl="1"/>
            <a:r>
              <a:rPr lang="en-US" b="1" dirty="0"/>
              <a:t>Know how the class time and activities will generally proceed</a:t>
            </a:r>
          </a:p>
          <a:p>
            <a:pPr lvl="1"/>
            <a:r>
              <a:rPr lang="en-US" b="1" dirty="0" smtClean="0"/>
              <a:t>Know the behavioral expectations for the course and the corresponding consequences, including how absences are handled.</a:t>
            </a:r>
          </a:p>
          <a:p>
            <a:r>
              <a:rPr lang="en-US" b="1" dirty="0" smtClean="0"/>
              <a:t>Agenda</a:t>
            </a:r>
          </a:p>
          <a:p>
            <a:pPr lvl="1"/>
            <a:r>
              <a:rPr lang="en-US" b="1" dirty="0" smtClean="0"/>
              <a:t>Review syllabus</a:t>
            </a:r>
          </a:p>
          <a:p>
            <a:pPr lvl="1"/>
            <a:r>
              <a:rPr lang="en-US" b="1" dirty="0" smtClean="0"/>
              <a:t>Physics  Math Pretest</a:t>
            </a:r>
          </a:p>
          <a:p>
            <a:pPr lvl="1"/>
            <a:r>
              <a:rPr lang="en-US" b="1" dirty="0" smtClean="0"/>
              <a:t>Learning models and Physics overview</a:t>
            </a:r>
          </a:p>
          <a:p>
            <a:pPr lvl="1"/>
            <a:r>
              <a:rPr lang="en-US" b="1" dirty="0" smtClean="0"/>
              <a:t>1.1 Measurement in Physics (Chemistry Review) (Time permitting)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45600" y="2921000"/>
            <a:ext cx="23748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Assignment:</a:t>
            </a:r>
          </a:p>
          <a:p>
            <a:r>
              <a:rPr lang="en-US" dirty="0" smtClean="0"/>
              <a:t>Syllabus </a:t>
            </a:r>
            <a:r>
              <a:rPr lang="en-US" dirty="0"/>
              <a:t>Verification, signed by you and a parent/guardian due by Aug </a:t>
            </a:r>
            <a:r>
              <a:rPr lang="en-US" dirty="0" smtClean="0"/>
              <a:t>20.</a:t>
            </a:r>
          </a:p>
          <a:p>
            <a:endParaRPr lang="en-US" dirty="0" smtClean="0"/>
          </a:p>
          <a:p>
            <a:r>
              <a:rPr lang="en-US" dirty="0" smtClean="0"/>
              <a:t>Safety Contract by Aug 20 </a:t>
            </a:r>
          </a:p>
          <a:p>
            <a:endParaRPr lang="en-US" dirty="0" smtClean="0"/>
          </a:p>
          <a:p>
            <a:r>
              <a:rPr lang="en-US" dirty="0" smtClean="0"/>
              <a:t>1.1 Measurement WS p1=?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Metric to English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need to know at least one conversion between English and metric for each type of quantity. These are the ones I recommend you memorize. </a:t>
            </a:r>
          </a:p>
          <a:p>
            <a:r>
              <a:rPr lang="en-US" b="1" dirty="0" smtClean="0"/>
              <a:t>Length: 1 inch = 2.54 cm</a:t>
            </a:r>
          </a:p>
          <a:p>
            <a:r>
              <a:rPr lang="en-US" b="1" dirty="0" smtClean="0"/>
              <a:t>Mass: 1.0 pound = 454 g</a:t>
            </a:r>
          </a:p>
          <a:p>
            <a:r>
              <a:rPr lang="en-US" b="1" dirty="0" smtClean="0"/>
              <a:t>Volume: 1 quart = 0.946 L</a:t>
            </a:r>
          </a:p>
          <a:p>
            <a:r>
              <a:rPr lang="en-US" b="1" dirty="0" smtClean="0"/>
              <a:t>Ex: What mass in kg corresponds to a 2.7 ton cargo crate? (use scientific notation for your answer</a:t>
            </a:r>
            <a:r>
              <a:rPr lang="en-US" b="1" dirty="0"/>
              <a:t>)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Squared unit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5" y="2380828"/>
            <a:ext cx="10515600" cy="2604707"/>
          </a:xfrm>
        </p:spPr>
        <p:txBody>
          <a:bodyPr/>
          <a:lstStyle/>
          <a:p>
            <a:r>
              <a:rPr lang="en-US" dirty="0" smtClean="0"/>
              <a:t>If a unit is raised to a power, often 2 or 3, to perform a conversion, you must raise the </a:t>
            </a:r>
            <a:r>
              <a:rPr lang="en-US" u="sng" dirty="0" smtClean="0"/>
              <a:t>entire conversion factor </a:t>
            </a:r>
            <a:r>
              <a:rPr lang="en-US" dirty="0" smtClean="0"/>
              <a:t>to that power. </a:t>
            </a:r>
          </a:p>
          <a:p>
            <a:r>
              <a:rPr lang="en-US" dirty="0" smtClean="0"/>
              <a:t>Convert 22 cm</a:t>
            </a:r>
            <a:r>
              <a:rPr lang="en-US" baseline="30000" dirty="0" smtClean="0"/>
              <a:t>2</a:t>
            </a:r>
            <a:r>
              <a:rPr lang="en-US" dirty="0" smtClean="0"/>
              <a:t> to in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9557" y="3515931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cm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40170" y="3696236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97748" y="3741955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15935" y="378059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5935" y="3349763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2138" y="3780592"/>
            <a:ext cx="7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65170" y="3371365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5782" y="3769352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64591" y="3508160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7199" y="3556032"/>
            <a:ext cx="13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3.4 in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>
          <a:xfrm>
            <a:off x="4452872" y="3349762"/>
            <a:ext cx="334854" cy="884663"/>
          </a:xfrm>
          <a:prstGeom prst="arc">
            <a:avLst>
              <a:gd name="adj1" fmla="val 16200000"/>
              <a:gd name="adj2" fmla="val 551084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2827991" y="3373372"/>
            <a:ext cx="334854" cy="884663"/>
          </a:xfrm>
          <a:prstGeom prst="arc">
            <a:avLst>
              <a:gd name="adj1" fmla="val 16200000"/>
              <a:gd name="adj2" fmla="val 551084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7726" y="3258354"/>
            <a:ext cx="31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75765" y="4523870"/>
            <a:ext cx="1061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Ex: 450 mL to dm</a:t>
            </a:r>
            <a:r>
              <a:rPr lang="en-US" sz="2400" baseline="300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5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Ratio unit conversions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13" y="2463084"/>
            <a:ext cx="10515600" cy="4351338"/>
          </a:xfrm>
        </p:spPr>
        <p:txBody>
          <a:bodyPr/>
          <a:lstStyle/>
          <a:p>
            <a:r>
              <a:rPr lang="en-US" b="1" dirty="0" smtClean="0"/>
              <a:t>Many derived units involve ratios of units. </a:t>
            </a:r>
            <a:r>
              <a:rPr lang="en-US" b="1" dirty="0" err="1" smtClean="0"/>
              <a:t>Mi</a:t>
            </a:r>
            <a:r>
              <a:rPr lang="en-US" b="1" dirty="0" smtClean="0"/>
              <a:t>/h, km/</a:t>
            </a:r>
            <a:r>
              <a:rPr lang="en-US" b="1" dirty="0" err="1" smtClean="0"/>
              <a:t>hr</a:t>
            </a:r>
            <a:r>
              <a:rPr lang="en-US" b="1" dirty="0" smtClean="0"/>
              <a:t>, m/s</a:t>
            </a:r>
            <a:r>
              <a:rPr lang="en-US" b="1" baseline="30000" dirty="0" smtClean="0"/>
              <a:t>2</a:t>
            </a:r>
            <a:r>
              <a:rPr lang="en-US" b="1" dirty="0" smtClean="0"/>
              <a:t>…</a:t>
            </a:r>
          </a:p>
          <a:p>
            <a:r>
              <a:rPr lang="en-US" b="1" dirty="0" smtClean="0"/>
              <a:t>If a unit on the bottom needs to be converted, “copy the unit” to the top.</a:t>
            </a:r>
          </a:p>
          <a:p>
            <a:r>
              <a:rPr lang="en-US" b="1" dirty="0" smtClean="0"/>
              <a:t>Ex: Convert 25 m/s to km/h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6981" y="3848062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75019" y="3989480"/>
            <a:ext cx="643944" cy="183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02300" y="3847770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2300" y="4402868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33350" y="5808373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90928" y="5854092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5321" y="5892729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8350" y="5892729"/>
            <a:ext cx="92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09115" y="5881489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74063" y="5668123"/>
            <a:ext cx="203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 90.  km/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8036" y="5819104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45614" y="5864823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3801" y="5903460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0310" y="5903460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63801" y="5892220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3585" y="550561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40697" y="5503570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49525" y="5489187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75468" y="5437599"/>
            <a:ext cx="8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385550" y="5363827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2985746" y="4549121"/>
            <a:ext cx="643944" cy="183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96981" y="4402624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41075" y="4400738"/>
            <a:ext cx="1133338" cy="47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224521" y="4546991"/>
            <a:ext cx="643944" cy="183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43316" y="5851944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92551" y="5851944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336174" y="5804073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75378" y="5409765"/>
            <a:ext cx="8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38013" y="5851944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15541" y="5441456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>
          <a:xfrm>
            <a:off x="7439695" y="5816956"/>
            <a:ext cx="51516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697273" y="5862675"/>
            <a:ext cx="175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15460" y="590131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41969" y="5901312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341345" y="5427147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47657" y="5501422"/>
            <a:ext cx="11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901184" y="5487039"/>
            <a:ext cx="45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113177" y="5439309"/>
            <a:ext cx="792053" cy="46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/>
      <p:bldP spid="13" grpId="0"/>
      <p:bldP spid="17" grpId="0" animBg="1"/>
      <p:bldP spid="19" grpId="0"/>
      <p:bldP spid="20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4" grpId="0"/>
      <p:bldP spid="38" grpId="0"/>
      <p:bldP spid="39" grpId="0" animBg="1"/>
      <p:bldP spid="41" grpId="0"/>
      <p:bldP spid="42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What’s Due?  (Pending assignments to complete.)</a:t>
            </a:r>
          </a:p>
          <a:p>
            <a:pPr lvl="1"/>
            <a:r>
              <a:rPr lang="en-US" b="1" dirty="0" smtClean="0"/>
              <a:t>Safety Contract Signed by Student and Parent/Guardian, Syllabus Verification Both Due Aug 20.</a:t>
            </a:r>
          </a:p>
          <a:p>
            <a:pPr lvl="1"/>
            <a:r>
              <a:rPr lang="en-US" b="1" dirty="0"/>
              <a:t>Get Book and/or pdf form of book (See Textbook Help online)</a:t>
            </a:r>
          </a:p>
          <a:p>
            <a:pPr lvl="1"/>
            <a:r>
              <a:rPr lang="en-US" b="1" dirty="0"/>
              <a:t>Read IB Ch1.1 p1-6</a:t>
            </a:r>
            <a:endParaRPr lang="en-US" dirty="0"/>
          </a:p>
          <a:p>
            <a:pPr lvl="1"/>
            <a:r>
              <a:rPr lang="en-US" b="1" dirty="0" smtClean="0"/>
              <a:t>IB </a:t>
            </a:r>
            <a:r>
              <a:rPr lang="en-US" b="1" dirty="0"/>
              <a:t>1.1 Measurement in Physics Practice Sheet, Pages </a:t>
            </a:r>
            <a:r>
              <a:rPr lang="en-US" b="1" dirty="0" smtClean="0"/>
              <a:t>1-?</a:t>
            </a:r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/>
              <a:t>Scan IB Ch1.2 p </a:t>
            </a:r>
            <a:r>
              <a:rPr lang="en-US" b="1" dirty="0"/>
              <a:t>7</a:t>
            </a:r>
            <a:r>
              <a:rPr lang="en-US" b="1" dirty="0" smtClean="0"/>
              <a:t>-20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9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What’s Due?  (Pending assignments to complete.)</a:t>
            </a:r>
          </a:p>
          <a:p>
            <a:pPr lvl="1"/>
            <a:r>
              <a:rPr lang="en-US" b="1" dirty="0" smtClean="0"/>
              <a:t>Syllabus Verification, signed by you and a parent/guardian due by Aug 20.</a:t>
            </a:r>
          </a:p>
          <a:p>
            <a:pPr lvl="1"/>
            <a:r>
              <a:rPr lang="en-US" b="1" dirty="0" smtClean="0"/>
              <a:t>Safety Contract, signed by you and a parent/guardian due by Aug 20.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/>
              <a:t>Get Book and/or pdf form of book (See Textbook Help online)</a:t>
            </a:r>
          </a:p>
          <a:p>
            <a:pPr lvl="1"/>
            <a:r>
              <a:rPr lang="en-US" b="1" dirty="0" smtClean="0"/>
              <a:t>Read IB 1.1, p1-6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Curve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96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85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How we Learn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Don’t know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Know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1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Think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Can identify what you don’t know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Scanning provides this information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Uncomfortable or exciting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Ready to learn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Goal setting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Know it when you think about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Educated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Practice helps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3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Requires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work/energy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Use it or lose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Pride of accomplishment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1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Don’t think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don’t know what you don’t know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Ignorance is bliss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Know it,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even if you don’t think about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Mastery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Like riding a bike, or reading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Hard to unlearn or forget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Changes who you are (even physically)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U-Turn Arrow 6"/>
          <p:cNvSpPr/>
          <p:nvPr/>
        </p:nvSpPr>
        <p:spPr>
          <a:xfrm>
            <a:off x="4159878" y="3039413"/>
            <a:ext cx="5499278" cy="2524259"/>
          </a:xfrm>
          <a:prstGeom prst="uturn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982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8355" y="2468880"/>
            <a:ext cx="9183188" cy="4075611"/>
            <a:chOff x="1580606" y="2377440"/>
            <a:chExt cx="9183188" cy="4075611"/>
          </a:xfrm>
        </p:grpSpPr>
        <p:sp>
          <p:nvSpPr>
            <p:cNvPr id="7" name="Rectangle 6"/>
            <p:cNvSpPr/>
            <p:nvPr/>
          </p:nvSpPr>
          <p:spPr>
            <a:xfrm>
              <a:off x="1580606" y="2377440"/>
              <a:ext cx="9183188" cy="40756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51790" y="2436222"/>
              <a:ext cx="7240821" cy="395804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26280" y="2769325"/>
              <a:ext cx="3291840" cy="32918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5107719" y="3413381"/>
              <a:ext cx="2128962" cy="20037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What you know or can do alone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698" y="5475892"/>
              <a:ext cx="1864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with help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6" y="2485350"/>
              <a:ext cx="1881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great unknown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05532" y="3815080"/>
              <a:ext cx="15675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all humankind knows or can do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6237" y="2985267"/>
              <a:ext cx="1864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Reach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Overview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46896" y="2960915"/>
            <a:ext cx="8346338" cy="2879274"/>
            <a:chOff x="1746896" y="2960915"/>
            <a:chExt cx="8346338" cy="2879274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5156301" y="4036425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Physics</a:t>
              </a:r>
              <a:endParaRPr lang="en-US" b="1" dirty="0"/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997268" y="2960915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Mechanics</a:t>
              </a: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588067" y="2960915"/>
              <a:ext cx="2805509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Electromagnetism</a:t>
              </a:r>
              <a:endParaRPr lang="en-US" b="1" dirty="0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8424194" y="3065418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Optics</a:t>
              </a:r>
              <a:endParaRPr lang="en-US" b="1" dirty="0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8424194" y="4036425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Cosmology</a:t>
              </a:r>
              <a:endParaRPr lang="en-US" b="1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8424194" y="5007432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Applied </a:t>
              </a:r>
              <a:endParaRPr lang="en-US" b="1" dirty="0"/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1997268" y="4036427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Gravity</a:t>
              </a:r>
              <a:endParaRPr lang="en-US" b="1" dirty="0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746896" y="5111938"/>
              <a:ext cx="2169783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Atomic/Nuclear</a:t>
              </a:r>
              <a:endParaRPr lang="en-US" b="1" dirty="0"/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4872183" y="5173984"/>
              <a:ext cx="2237275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Thermodynamics</a:t>
              </a:r>
              <a:endParaRPr lang="en-US" b="1" dirty="0"/>
            </a:p>
          </p:txBody>
        </p:sp>
        <p:cxnSp>
          <p:nvCxnSpPr>
            <p:cNvPr id="14" name="Straight Connector 13"/>
            <p:cNvCxnSpPr>
              <a:endCxn id="4" idx="1"/>
            </p:cNvCxnSpPr>
            <p:nvPr/>
          </p:nvCxnSpPr>
          <p:spPr>
            <a:xfrm>
              <a:off x="3666308" y="3627120"/>
              <a:ext cx="1489993" cy="7424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4" idx="1"/>
            </p:cNvCxnSpPr>
            <p:nvPr/>
          </p:nvCxnSpPr>
          <p:spPr>
            <a:xfrm flipV="1">
              <a:off x="3666308" y="4369528"/>
              <a:ext cx="1489993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3"/>
              <a:endCxn id="4" idx="1"/>
            </p:cNvCxnSpPr>
            <p:nvPr/>
          </p:nvCxnSpPr>
          <p:spPr>
            <a:xfrm flipV="1">
              <a:off x="3916679" y="4369528"/>
              <a:ext cx="1239622" cy="10755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2"/>
              <a:endCxn id="12" idx="0"/>
            </p:cNvCxnSpPr>
            <p:nvPr/>
          </p:nvCxnSpPr>
          <p:spPr>
            <a:xfrm>
              <a:off x="5990821" y="4702630"/>
              <a:ext cx="0" cy="4713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" idx="0"/>
              <a:endCxn id="6" idx="2"/>
            </p:cNvCxnSpPr>
            <p:nvPr/>
          </p:nvCxnSpPr>
          <p:spPr>
            <a:xfrm flipV="1">
              <a:off x="5990821" y="3627120"/>
              <a:ext cx="1" cy="4093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" idx="3"/>
              <a:endCxn id="7" idx="1"/>
            </p:cNvCxnSpPr>
            <p:nvPr/>
          </p:nvCxnSpPr>
          <p:spPr>
            <a:xfrm flipV="1">
              <a:off x="6825341" y="3398521"/>
              <a:ext cx="1598853" cy="9710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3"/>
              <a:endCxn id="8" idx="1"/>
            </p:cNvCxnSpPr>
            <p:nvPr/>
          </p:nvCxnSpPr>
          <p:spPr>
            <a:xfrm>
              <a:off x="6825341" y="4369528"/>
              <a:ext cx="15988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" idx="3"/>
              <a:endCxn id="9" idx="1"/>
            </p:cNvCxnSpPr>
            <p:nvPr/>
          </p:nvCxnSpPr>
          <p:spPr>
            <a:xfrm>
              <a:off x="6825341" y="4369528"/>
              <a:ext cx="1598853" cy="971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355960" y="2432979"/>
            <a:ext cx="575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youtu.be/ZihywtixUYo</a:t>
            </a:r>
            <a:r>
              <a:rPr lang="en-US" dirty="0" smtClean="0"/>
              <a:t>    The Map of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Overview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873530" y="2288394"/>
            <a:ext cx="10652107" cy="3937101"/>
            <a:chOff x="873530" y="2288394"/>
            <a:chExt cx="10652107" cy="3937101"/>
          </a:xfrm>
        </p:grpSpPr>
        <p:grpSp>
          <p:nvGrpSpPr>
            <p:cNvPr id="33" name="Group 32"/>
            <p:cNvGrpSpPr/>
            <p:nvPr/>
          </p:nvGrpSpPr>
          <p:grpSpPr>
            <a:xfrm>
              <a:off x="2778862" y="3313612"/>
              <a:ext cx="6299824" cy="1846216"/>
              <a:chOff x="1746896" y="2960915"/>
              <a:chExt cx="8346338" cy="2817228"/>
            </a:xfrm>
          </p:grpSpPr>
          <p:sp>
            <p:nvSpPr>
              <p:cNvPr id="4" name="Flowchart: Alternate Process 3"/>
              <p:cNvSpPr/>
              <p:nvPr/>
            </p:nvSpPr>
            <p:spPr>
              <a:xfrm>
                <a:off x="5156301" y="4036425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Physics</a:t>
                </a:r>
                <a:endParaRPr lang="en-US" sz="1200" b="1" dirty="0"/>
              </a:p>
            </p:txBody>
          </p:sp>
          <p:sp>
            <p:nvSpPr>
              <p:cNvPr id="5" name="Flowchart: Alternate Process 4"/>
              <p:cNvSpPr/>
              <p:nvPr/>
            </p:nvSpPr>
            <p:spPr>
              <a:xfrm>
                <a:off x="1997268" y="2960915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Mechanics</a:t>
                </a:r>
              </a:p>
            </p:txBody>
          </p:sp>
          <p:sp>
            <p:nvSpPr>
              <p:cNvPr id="6" name="Flowchart: Alternate Process 5"/>
              <p:cNvSpPr/>
              <p:nvPr/>
            </p:nvSpPr>
            <p:spPr>
              <a:xfrm>
                <a:off x="4588067" y="2960915"/>
                <a:ext cx="2805509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Electromagnetism</a:t>
                </a:r>
                <a:endParaRPr lang="en-US" sz="1200" b="1" dirty="0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8424194" y="3065418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Optics</a:t>
                </a:r>
                <a:endParaRPr lang="en-US" sz="1200" b="1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8424194" y="4036425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Cosmology</a:t>
                </a:r>
                <a:endParaRPr lang="en-US" sz="1200" b="1" dirty="0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8424194" y="5007432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Applied </a:t>
                </a:r>
                <a:endParaRPr lang="en-US" sz="1200" b="1" dirty="0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1997268" y="4036427"/>
                <a:ext cx="1669040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Gravity</a:t>
                </a:r>
                <a:endParaRPr lang="en-US" sz="1200" b="1" dirty="0"/>
              </a:p>
            </p:txBody>
          </p:sp>
          <p:sp>
            <p:nvSpPr>
              <p:cNvPr id="11" name="Flowchart: Alternate Process 10"/>
              <p:cNvSpPr/>
              <p:nvPr/>
            </p:nvSpPr>
            <p:spPr>
              <a:xfrm>
                <a:off x="1746896" y="5111938"/>
                <a:ext cx="2169783" cy="66620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Atomic/Nuclear</a:t>
                </a:r>
                <a:endParaRPr lang="en-US" sz="1200" b="1" dirty="0"/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4976685" y="5083593"/>
                <a:ext cx="2028271" cy="666206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Thermodynamics</a:t>
                </a:r>
                <a:endParaRPr lang="en-US" sz="1200" b="1" dirty="0"/>
              </a:p>
            </p:txBody>
          </p:sp>
          <p:cxnSp>
            <p:nvCxnSpPr>
              <p:cNvPr id="14" name="Straight Connector 13"/>
              <p:cNvCxnSpPr>
                <a:endCxn id="4" idx="1"/>
              </p:cNvCxnSpPr>
              <p:nvPr/>
            </p:nvCxnSpPr>
            <p:spPr>
              <a:xfrm>
                <a:off x="3666308" y="3627120"/>
                <a:ext cx="1489993" cy="7424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0" idx="3"/>
                <a:endCxn id="4" idx="1"/>
              </p:cNvCxnSpPr>
              <p:nvPr/>
            </p:nvCxnSpPr>
            <p:spPr>
              <a:xfrm flipV="1">
                <a:off x="3666308" y="4369528"/>
                <a:ext cx="1489993" cy="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3"/>
                <a:endCxn id="4" idx="1"/>
              </p:cNvCxnSpPr>
              <p:nvPr/>
            </p:nvCxnSpPr>
            <p:spPr>
              <a:xfrm flipV="1">
                <a:off x="3916679" y="4369528"/>
                <a:ext cx="1239622" cy="10755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2"/>
                <a:endCxn id="12" idx="0"/>
              </p:cNvCxnSpPr>
              <p:nvPr/>
            </p:nvCxnSpPr>
            <p:spPr>
              <a:xfrm>
                <a:off x="5990821" y="4702630"/>
                <a:ext cx="0" cy="4093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4" idx="0"/>
                <a:endCxn id="6" idx="2"/>
              </p:cNvCxnSpPr>
              <p:nvPr/>
            </p:nvCxnSpPr>
            <p:spPr>
              <a:xfrm flipV="1">
                <a:off x="5990821" y="3627120"/>
                <a:ext cx="1" cy="4093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4" idx="3"/>
                <a:endCxn id="7" idx="1"/>
              </p:cNvCxnSpPr>
              <p:nvPr/>
            </p:nvCxnSpPr>
            <p:spPr>
              <a:xfrm flipV="1">
                <a:off x="6825341" y="3398521"/>
                <a:ext cx="1598853" cy="9710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" idx="3"/>
                <a:endCxn id="8" idx="1"/>
              </p:cNvCxnSpPr>
              <p:nvPr/>
            </p:nvCxnSpPr>
            <p:spPr>
              <a:xfrm>
                <a:off x="6825341" y="4369528"/>
                <a:ext cx="159885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" idx="3"/>
                <a:endCxn id="9" idx="1"/>
              </p:cNvCxnSpPr>
              <p:nvPr/>
            </p:nvCxnSpPr>
            <p:spPr>
              <a:xfrm>
                <a:off x="6825341" y="4369528"/>
                <a:ext cx="1598853" cy="9710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lowchart: Alternate Process 20"/>
            <p:cNvSpPr/>
            <p:nvPr/>
          </p:nvSpPr>
          <p:spPr>
            <a:xfrm>
              <a:off x="1719693" y="2288394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Kinematics</a:t>
              </a:r>
              <a:endParaRPr lang="en-US" b="1" dirty="0"/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873530" y="3083992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Dynamics</a:t>
              </a:r>
              <a:endParaRPr lang="en-US" b="1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1422502" y="5313248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Particle</a:t>
              </a:r>
              <a:endParaRPr lang="en-US" b="1" dirty="0"/>
            </a:p>
          </p:txBody>
        </p:sp>
        <p:sp>
          <p:nvSpPr>
            <p:cNvPr id="24" name="Flowchart: Alternate Process 23"/>
            <p:cNvSpPr/>
            <p:nvPr/>
          </p:nvSpPr>
          <p:spPr>
            <a:xfrm>
              <a:off x="6477801" y="5559290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Engineering</a:t>
              </a:r>
              <a:endParaRPr lang="en-US" b="1" dirty="0"/>
            </a:p>
          </p:txBody>
        </p:sp>
        <p:sp>
          <p:nvSpPr>
            <p:cNvPr id="25" name="Flowchart: Alternate Process 24"/>
            <p:cNvSpPr/>
            <p:nvPr/>
          </p:nvSpPr>
          <p:spPr>
            <a:xfrm>
              <a:off x="9856597" y="3485578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Relativity</a:t>
              </a:r>
              <a:endParaRPr lang="en-US" b="1" dirty="0"/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9856597" y="4390140"/>
              <a:ext cx="1669040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Astronomy</a:t>
              </a:r>
              <a:endParaRPr lang="en-US" b="1" dirty="0"/>
            </a:p>
          </p:txBody>
        </p:sp>
        <p:sp>
          <p:nvSpPr>
            <p:cNvPr id="29" name="Flowchart: Alternate Process 28"/>
            <p:cNvSpPr/>
            <p:nvPr/>
          </p:nvSpPr>
          <p:spPr>
            <a:xfrm>
              <a:off x="8784687" y="5559290"/>
              <a:ext cx="2391852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Biophysics / Chemical Physics</a:t>
              </a:r>
              <a:endParaRPr lang="en-US" b="1" dirty="0"/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7865284" y="2372739"/>
              <a:ext cx="2923074" cy="66620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Energy – Relates to all other aspects</a:t>
              </a:r>
              <a:endParaRPr lang="en-US" b="1" dirty="0"/>
            </a:p>
          </p:txBody>
        </p:sp>
        <p:cxnSp>
          <p:nvCxnSpPr>
            <p:cNvPr id="13" name="Straight Connector 12"/>
            <p:cNvCxnSpPr>
              <a:stCxn id="21" idx="2"/>
              <a:endCxn id="5" idx="1"/>
            </p:cNvCxnSpPr>
            <p:nvPr/>
          </p:nvCxnSpPr>
          <p:spPr>
            <a:xfrm>
              <a:off x="2554213" y="2954599"/>
              <a:ext cx="413630" cy="5773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2" idx="3"/>
              <a:endCxn id="5" idx="1"/>
            </p:cNvCxnSpPr>
            <p:nvPr/>
          </p:nvCxnSpPr>
          <p:spPr>
            <a:xfrm>
              <a:off x="2542570" y="3417095"/>
              <a:ext cx="425273" cy="114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3"/>
              <a:endCxn id="11" idx="2"/>
            </p:cNvCxnSpPr>
            <p:nvPr/>
          </p:nvCxnSpPr>
          <p:spPr>
            <a:xfrm flipV="1">
              <a:off x="3091542" y="5159828"/>
              <a:ext cx="506197" cy="486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4" idx="0"/>
              <a:endCxn id="9" idx="2"/>
            </p:cNvCxnSpPr>
            <p:nvPr/>
          </p:nvCxnSpPr>
          <p:spPr>
            <a:xfrm flipV="1">
              <a:off x="7312321" y="5091342"/>
              <a:ext cx="1136469" cy="4679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9" idx="2"/>
              <a:endCxn id="29" idx="0"/>
            </p:cNvCxnSpPr>
            <p:nvPr/>
          </p:nvCxnSpPr>
          <p:spPr>
            <a:xfrm>
              <a:off x="8448790" y="5091342"/>
              <a:ext cx="1531823" cy="4679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9" idx="3"/>
              <a:endCxn id="27" idx="1"/>
            </p:cNvCxnSpPr>
            <p:nvPr/>
          </p:nvCxnSpPr>
          <p:spPr>
            <a:xfrm flipV="1">
              <a:off x="9078686" y="4723243"/>
              <a:ext cx="777911" cy="1498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" idx="3"/>
              <a:endCxn id="25" idx="1"/>
            </p:cNvCxnSpPr>
            <p:nvPr/>
          </p:nvCxnSpPr>
          <p:spPr>
            <a:xfrm flipV="1">
              <a:off x="9078686" y="3818681"/>
              <a:ext cx="777911" cy="418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513808" y="2104868"/>
            <a:ext cx="11067528" cy="4531487"/>
          </a:xfrm>
          <a:custGeom>
            <a:avLst/>
            <a:gdLst>
              <a:gd name="connsiteX0" fmla="*/ 452843 w 11067528"/>
              <a:gd name="connsiteY0" fmla="*/ 546892 h 4531487"/>
              <a:gd name="connsiteX1" fmla="*/ 1119049 w 11067528"/>
              <a:gd name="connsiteY1" fmla="*/ 76629 h 4531487"/>
              <a:gd name="connsiteX2" fmla="*/ 3169918 w 11067528"/>
              <a:gd name="connsiteY2" fmla="*/ 155006 h 4531487"/>
              <a:gd name="connsiteX3" fmla="*/ 7350032 w 11067528"/>
              <a:gd name="connsiteY3" fmla="*/ 181132 h 4531487"/>
              <a:gd name="connsiteX4" fmla="*/ 10707186 w 11067528"/>
              <a:gd name="connsiteY4" fmla="*/ 50503 h 4531487"/>
              <a:gd name="connsiteX5" fmla="*/ 10694123 w 11067528"/>
              <a:gd name="connsiteY5" fmla="*/ 1147783 h 4531487"/>
              <a:gd name="connsiteX6" fmla="*/ 8225243 w 11067528"/>
              <a:gd name="connsiteY6" fmla="*/ 1108595 h 4531487"/>
              <a:gd name="connsiteX7" fmla="*/ 7206341 w 11067528"/>
              <a:gd name="connsiteY7" fmla="*/ 1082469 h 4531487"/>
              <a:gd name="connsiteX8" fmla="*/ 6971209 w 11067528"/>
              <a:gd name="connsiteY8" fmla="*/ 1317601 h 4531487"/>
              <a:gd name="connsiteX9" fmla="*/ 6853643 w 11067528"/>
              <a:gd name="connsiteY9" fmla="*/ 1970743 h 4531487"/>
              <a:gd name="connsiteX10" fmla="*/ 7010398 w 11067528"/>
              <a:gd name="connsiteY10" fmla="*/ 2650012 h 4531487"/>
              <a:gd name="connsiteX11" fmla="*/ 7245529 w 11067528"/>
              <a:gd name="connsiteY11" fmla="*/ 3263966 h 4531487"/>
              <a:gd name="connsiteX12" fmla="*/ 7781106 w 11067528"/>
              <a:gd name="connsiteY12" fmla="*/ 3433783 h 4531487"/>
              <a:gd name="connsiteX13" fmla="*/ 7937861 w 11067528"/>
              <a:gd name="connsiteY13" fmla="*/ 4047738 h 4531487"/>
              <a:gd name="connsiteX14" fmla="*/ 7637415 w 11067528"/>
              <a:gd name="connsiteY14" fmla="*/ 4518001 h 4531487"/>
              <a:gd name="connsiteX15" fmla="*/ 6122123 w 11067528"/>
              <a:gd name="connsiteY15" fmla="*/ 4413498 h 4531487"/>
              <a:gd name="connsiteX16" fmla="*/ 2477586 w 11067528"/>
              <a:gd name="connsiteY16" fmla="*/ 4282869 h 4531487"/>
              <a:gd name="connsiteX17" fmla="*/ 465906 w 11067528"/>
              <a:gd name="connsiteY17" fmla="*/ 4086926 h 4531487"/>
              <a:gd name="connsiteX18" fmla="*/ 452843 w 11067528"/>
              <a:gd name="connsiteY18" fmla="*/ 3094149 h 4531487"/>
              <a:gd name="connsiteX19" fmla="*/ 8706 w 11067528"/>
              <a:gd name="connsiteY19" fmla="*/ 1435166 h 4531487"/>
              <a:gd name="connsiteX20" fmla="*/ 178523 w 11067528"/>
              <a:gd name="connsiteY20" fmla="*/ 821212 h 4531487"/>
              <a:gd name="connsiteX21" fmla="*/ 452843 w 11067528"/>
              <a:gd name="connsiteY21" fmla="*/ 546892 h 453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067528" h="4531487">
                <a:moveTo>
                  <a:pt x="452843" y="546892"/>
                </a:moveTo>
                <a:cubicBezTo>
                  <a:pt x="609597" y="422795"/>
                  <a:pt x="666203" y="141943"/>
                  <a:pt x="1119049" y="76629"/>
                </a:cubicBezTo>
                <a:cubicBezTo>
                  <a:pt x="1571895" y="11315"/>
                  <a:pt x="2131421" y="137589"/>
                  <a:pt x="3169918" y="155006"/>
                </a:cubicBezTo>
                <a:cubicBezTo>
                  <a:pt x="4208415" y="172423"/>
                  <a:pt x="6093821" y="198549"/>
                  <a:pt x="7350032" y="181132"/>
                </a:cubicBezTo>
                <a:cubicBezTo>
                  <a:pt x="8606243" y="163715"/>
                  <a:pt x="10149838" y="-110605"/>
                  <a:pt x="10707186" y="50503"/>
                </a:cubicBezTo>
                <a:cubicBezTo>
                  <a:pt x="11264534" y="211611"/>
                  <a:pt x="11107780" y="971434"/>
                  <a:pt x="10694123" y="1147783"/>
                </a:cubicBezTo>
                <a:cubicBezTo>
                  <a:pt x="10280466" y="1324132"/>
                  <a:pt x="8225243" y="1108595"/>
                  <a:pt x="8225243" y="1108595"/>
                </a:cubicBezTo>
                <a:cubicBezTo>
                  <a:pt x="7643946" y="1097709"/>
                  <a:pt x="7415347" y="1047635"/>
                  <a:pt x="7206341" y="1082469"/>
                </a:cubicBezTo>
                <a:cubicBezTo>
                  <a:pt x="6997335" y="1117303"/>
                  <a:pt x="7029992" y="1169555"/>
                  <a:pt x="6971209" y="1317601"/>
                </a:cubicBezTo>
                <a:cubicBezTo>
                  <a:pt x="6912426" y="1465647"/>
                  <a:pt x="6847112" y="1748675"/>
                  <a:pt x="6853643" y="1970743"/>
                </a:cubicBezTo>
                <a:cubicBezTo>
                  <a:pt x="6860174" y="2192811"/>
                  <a:pt x="6945084" y="2434475"/>
                  <a:pt x="7010398" y="2650012"/>
                </a:cubicBezTo>
                <a:cubicBezTo>
                  <a:pt x="7075712" y="2865549"/>
                  <a:pt x="7117078" y="3133338"/>
                  <a:pt x="7245529" y="3263966"/>
                </a:cubicBezTo>
                <a:cubicBezTo>
                  <a:pt x="7373980" y="3394595"/>
                  <a:pt x="7665717" y="3303154"/>
                  <a:pt x="7781106" y="3433783"/>
                </a:cubicBezTo>
                <a:cubicBezTo>
                  <a:pt x="7896495" y="3564412"/>
                  <a:pt x="7961810" y="3867035"/>
                  <a:pt x="7937861" y="4047738"/>
                </a:cubicBezTo>
                <a:cubicBezTo>
                  <a:pt x="7913912" y="4228441"/>
                  <a:pt x="7940038" y="4457041"/>
                  <a:pt x="7637415" y="4518001"/>
                </a:cubicBezTo>
                <a:cubicBezTo>
                  <a:pt x="7334792" y="4578961"/>
                  <a:pt x="6122123" y="4413498"/>
                  <a:pt x="6122123" y="4413498"/>
                </a:cubicBezTo>
                <a:lnTo>
                  <a:pt x="2477586" y="4282869"/>
                </a:lnTo>
                <a:cubicBezTo>
                  <a:pt x="1534883" y="4228440"/>
                  <a:pt x="803363" y="4285046"/>
                  <a:pt x="465906" y="4086926"/>
                </a:cubicBezTo>
                <a:cubicBezTo>
                  <a:pt x="128449" y="3888806"/>
                  <a:pt x="529043" y="3536109"/>
                  <a:pt x="452843" y="3094149"/>
                </a:cubicBezTo>
                <a:cubicBezTo>
                  <a:pt x="376643" y="2652189"/>
                  <a:pt x="54426" y="1813989"/>
                  <a:pt x="8706" y="1435166"/>
                </a:cubicBezTo>
                <a:cubicBezTo>
                  <a:pt x="-37014" y="1056343"/>
                  <a:pt x="108854" y="964903"/>
                  <a:pt x="178523" y="821212"/>
                </a:cubicBezTo>
                <a:cubicBezTo>
                  <a:pt x="248192" y="677521"/>
                  <a:pt x="296089" y="670989"/>
                  <a:pt x="452843" y="546892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IB 1.1 Measurement in Physics  --- Standard Operating Procedures</a:t>
            </a:r>
          </a:p>
          <a:p>
            <a:pPr lvl="1"/>
            <a:r>
              <a:rPr lang="en-US" b="1" dirty="0" smtClean="0"/>
              <a:t>State the fundamental units of the SI system</a:t>
            </a:r>
          </a:p>
          <a:p>
            <a:pPr lvl="1"/>
            <a:r>
              <a:rPr lang="en-US" b="1" dirty="0" smtClean="0"/>
              <a:t>Be able to express numbers in scientific notation</a:t>
            </a:r>
          </a:p>
          <a:p>
            <a:pPr lvl="1"/>
            <a:r>
              <a:rPr lang="en-US" b="1" dirty="0" smtClean="0"/>
              <a:t>Appreciate the order of magnitude of various quantities</a:t>
            </a:r>
          </a:p>
          <a:p>
            <a:pPr lvl="1"/>
            <a:r>
              <a:rPr lang="en-US" b="1" dirty="0" smtClean="0"/>
              <a:t>Perform simple order-of-magnitude calculations mentally</a:t>
            </a:r>
          </a:p>
          <a:p>
            <a:pPr lvl="1"/>
            <a:r>
              <a:rPr lang="en-US" b="1" dirty="0" smtClean="0"/>
              <a:t>Express results of calculations to the correct number of significant figures.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82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308395" cy="3416301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for IB 1.1 Measurement in physics – Standard operating procedures</a:t>
            </a:r>
          </a:p>
          <a:p>
            <a:pPr lvl="1"/>
            <a:r>
              <a:rPr lang="en-US" b="1" dirty="0" smtClean="0"/>
              <a:t>About Numbers</a:t>
            </a:r>
          </a:p>
          <a:p>
            <a:pPr lvl="1"/>
            <a:r>
              <a:rPr lang="en-US" b="1" dirty="0" smtClean="0"/>
              <a:t>Measuring </a:t>
            </a:r>
            <a:endParaRPr lang="en-US" b="1" dirty="0"/>
          </a:p>
          <a:p>
            <a:pPr lvl="1"/>
            <a:r>
              <a:rPr lang="en-US" b="1" dirty="0" smtClean="0"/>
              <a:t>Significant figures</a:t>
            </a:r>
          </a:p>
          <a:p>
            <a:pPr lvl="1"/>
            <a:r>
              <a:rPr lang="en-US" b="1" dirty="0" smtClean="0"/>
              <a:t>Scientific Notation</a:t>
            </a:r>
          </a:p>
          <a:p>
            <a:pPr lvl="1"/>
            <a:r>
              <a:rPr lang="en-US" b="1" dirty="0" smtClean="0"/>
              <a:t>Calculations with </a:t>
            </a:r>
            <a:r>
              <a:rPr lang="en-US" b="1" dirty="0" err="1" smtClean="0"/>
              <a:t>sigfigs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Assignment: </a:t>
            </a:r>
            <a:r>
              <a:rPr lang="en-US" b="1" dirty="0" smtClean="0"/>
              <a:t>IB </a:t>
            </a:r>
            <a:r>
              <a:rPr lang="en-US" b="1" dirty="0"/>
              <a:t>1.1 Measurement in Physics Practice </a:t>
            </a:r>
            <a:r>
              <a:rPr lang="en-US" b="1" dirty="0" smtClean="0"/>
              <a:t>Sheet, Pages 1-4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411" y="3030584"/>
            <a:ext cx="4825159" cy="2989217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Standards</a:t>
            </a:r>
          </a:p>
          <a:p>
            <a:pPr lvl="1"/>
            <a:r>
              <a:rPr lang="en-US" b="1" dirty="0"/>
              <a:t>Metric units</a:t>
            </a:r>
          </a:p>
          <a:p>
            <a:pPr lvl="1"/>
            <a:r>
              <a:rPr lang="en-US" b="1" dirty="0"/>
              <a:t>Unit conversion</a:t>
            </a:r>
          </a:p>
          <a:p>
            <a:pPr lvl="1"/>
            <a:r>
              <a:rPr lang="en-US" b="1" dirty="0"/>
              <a:t>Dimension Analysis</a:t>
            </a:r>
            <a:endParaRPr lang="en-US" dirty="0"/>
          </a:p>
          <a:p>
            <a:pPr lvl="1"/>
            <a:r>
              <a:rPr lang="en-US" b="1" dirty="0" smtClean="0"/>
              <a:t>Estimation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and Inexact Numbers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(Math vs Science)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Counting items gives an exact number (e.g. </a:t>
            </a:r>
            <a:r>
              <a:rPr lang="en-US" b="1" dirty="0" smtClean="0"/>
              <a:t>12 apples </a:t>
            </a:r>
            <a:r>
              <a:rPr lang="en-US" b="1" dirty="0"/>
              <a:t>= exactly </a:t>
            </a:r>
            <a:r>
              <a:rPr lang="en-US" b="1" dirty="0" smtClean="0"/>
              <a:t>12 apples)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Definitions within a measurement system give exact numbers (e.g. exactly 12 inches = exactly 1 foot, by definition)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Measurements give inexact numbers (e.g. </a:t>
            </a:r>
            <a:r>
              <a:rPr lang="en-US" b="1" dirty="0" smtClean="0"/>
              <a:t>5.7 </a:t>
            </a:r>
            <a:r>
              <a:rPr lang="en-US" b="1" dirty="0"/>
              <a:t>m</a:t>
            </a:r>
            <a:r>
              <a:rPr lang="en-US" b="1" dirty="0" smtClean="0"/>
              <a:t>) with some amount of uncertainty.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 science, we don’t use fractions. 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Conversion factors </a:t>
            </a:r>
            <a:r>
              <a:rPr lang="en-US" b="1" i="1" dirty="0"/>
              <a:t>between</a:t>
            </a:r>
            <a:r>
              <a:rPr lang="en-US" b="1" dirty="0"/>
              <a:t> systems of measurements give inexact numbers. (e.g. 1 </a:t>
            </a:r>
            <a:r>
              <a:rPr lang="en-US" b="1" dirty="0" err="1" smtClean="0"/>
              <a:t>lb</a:t>
            </a:r>
            <a:r>
              <a:rPr lang="en-US" b="1" dirty="0" smtClean="0"/>
              <a:t> </a:t>
            </a:r>
            <a:r>
              <a:rPr lang="en-US" b="1" dirty="0"/>
              <a:t>= approximately </a:t>
            </a:r>
            <a:r>
              <a:rPr lang="en-US" b="1" dirty="0" smtClean="0"/>
              <a:t>0.4536 kg…give or take a bit)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11646</TotalTime>
  <Words>1678</Words>
  <Application>Microsoft Office PowerPoint</Application>
  <PresentationFormat>Widescreen</PresentationFormat>
  <Paragraphs>278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Ion Boardroom</vt:lpstr>
      <vt:lpstr>Physics 1 – Aug 15, 2019</vt:lpstr>
      <vt:lpstr>Objectives and Agenda</vt:lpstr>
      <vt:lpstr>The Learning Curve</vt:lpstr>
      <vt:lpstr>The Reach</vt:lpstr>
      <vt:lpstr>Physics Overview</vt:lpstr>
      <vt:lpstr>Physics Overview</vt:lpstr>
      <vt:lpstr>Objectives</vt:lpstr>
      <vt:lpstr>Agenda</vt:lpstr>
      <vt:lpstr>Exact and Inexact Numbers (Math vs Science)</vt:lpstr>
      <vt:lpstr>How to measure </vt:lpstr>
      <vt:lpstr>Practice</vt:lpstr>
      <vt:lpstr>Determining Significant Figures</vt:lpstr>
      <vt:lpstr>Practice identifying sigfigs</vt:lpstr>
      <vt:lpstr>Scientific Notation</vt:lpstr>
      <vt:lpstr>Multiplication/Division with Significant Figures (also power and roots)</vt:lpstr>
      <vt:lpstr>Addition/Subtraction with Significant Figures</vt:lpstr>
      <vt:lpstr>Multistep problems with mixed functions</vt:lpstr>
      <vt:lpstr>Unit Conversions (Factor-Label method)</vt:lpstr>
      <vt:lpstr>Multistep conversions</vt:lpstr>
      <vt:lpstr>Metric to English conversions</vt:lpstr>
      <vt:lpstr>Squared unit conversions</vt:lpstr>
      <vt:lpstr>Ratio unit conversions</vt:lpstr>
      <vt:lpstr>Today’s Assignment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39</cp:revision>
  <dcterms:created xsi:type="dcterms:W3CDTF">2015-08-11T02:33:52Z</dcterms:created>
  <dcterms:modified xsi:type="dcterms:W3CDTF">2019-08-15T15:21:29Z</dcterms:modified>
</cp:coreProperties>
</file>